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49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19F87-371C-491E-8821-4853C7FB396A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EC56B1D-EB30-4234-98E3-2A33CBB04C53}">
      <dgm:prSet/>
      <dgm:spPr/>
      <dgm:t>
        <a:bodyPr/>
        <a:lstStyle/>
        <a:p>
          <a:r>
            <a:rPr lang="en-US"/>
            <a:t>Organizations will be different Pharmacies </a:t>
          </a:r>
        </a:p>
      </dgm:t>
    </dgm:pt>
    <dgm:pt modelId="{A96BEF7B-674C-4974-866C-FB77F412E6B3}" type="parTrans" cxnId="{67538DCE-F40E-476D-96DB-D4C5C872D3F5}">
      <dgm:prSet/>
      <dgm:spPr/>
      <dgm:t>
        <a:bodyPr/>
        <a:lstStyle/>
        <a:p>
          <a:endParaRPr lang="en-US"/>
        </a:p>
      </dgm:t>
    </dgm:pt>
    <dgm:pt modelId="{E1757A59-54AC-40ED-AEA8-1A55D08000D7}" type="sibTrans" cxnId="{67538DCE-F40E-476D-96DB-D4C5C872D3F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2A97A97-B422-47CD-919F-E44BF8147424}">
      <dgm:prSet/>
      <dgm:spPr/>
      <dgm:t>
        <a:bodyPr/>
        <a:lstStyle/>
        <a:p>
          <a:r>
            <a:rPr lang="en-US"/>
            <a:t>May result in multiple organizations within one hospital system.</a:t>
          </a:r>
        </a:p>
      </dgm:t>
    </dgm:pt>
    <dgm:pt modelId="{7CFB6D1F-D663-4580-9542-C4AE9FD7A00C}" type="parTrans" cxnId="{D8220296-6DBB-4814-9883-A18C8EDBF736}">
      <dgm:prSet/>
      <dgm:spPr/>
      <dgm:t>
        <a:bodyPr/>
        <a:lstStyle/>
        <a:p>
          <a:endParaRPr lang="en-US"/>
        </a:p>
      </dgm:t>
    </dgm:pt>
    <dgm:pt modelId="{539D2CE7-7C9E-4471-856E-57710E3179EB}" type="sibTrans" cxnId="{D8220296-6DBB-4814-9883-A18C8EDBF736}">
      <dgm:prSet/>
      <dgm:spPr/>
      <dgm:t>
        <a:bodyPr/>
        <a:lstStyle/>
        <a:p>
          <a:endParaRPr lang="en-US"/>
        </a:p>
      </dgm:t>
    </dgm:pt>
    <dgm:pt modelId="{20D9D0DA-ED68-408B-8E48-895025E9FC93}">
      <dgm:prSet/>
      <dgm:spPr/>
      <dgm:t>
        <a:bodyPr/>
        <a:lstStyle/>
        <a:p>
          <a:r>
            <a:rPr lang="en-US"/>
            <a:t>Peers will be managed by Pharmacies themselves.</a:t>
          </a:r>
        </a:p>
      </dgm:t>
    </dgm:pt>
    <dgm:pt modelId="{763929A3-E9A7-4B68-8B18-2B5C69507BA6}" type="parTrans" cxnId="{9A204446-A033-4568-BE3C-191C6CEDF571}">
      <dgm:prSet/>
      <dgm:spPr/>
      <dgm:t>
        <a:bodyPr/>
        <a:lstStyle/>
        <a:p>
          <a:endParaRPr lang="en-US"/>
        </a:p>
      </dgm:t>
    </dgm:pt>
    <dgm:pt modelId="{BDF425A4-B14D-4858-9CBD-4400F3738A31}" type="sibTrans" cxnId="{9A204446-A033-4568-BE3C-191C6CEDF57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A26831F-C0DD-4AE9-A785-7389F9A8F3AF}">
      <dgm:prSet/>
      <dgm:spPr/>
      <dgm:t>
        <a:bodyPr/>
        <a:lstStyle/>
        <a:p>
          <a:r>
            <a:rPr lang="en-US"/>
            <a:t>Hyperledger Fabric is a private, permissioned blockchain, so trust in administrators is assumed and new participants must be approved to join network.</a:t>
          </a:r>
        </a:p>
      </dgm:t>
    </dgm:pt>
    <dgm:pt modelId="{FC5BE334-8C28-43EE-B54A-2BBAFA008DFF}" type="parTrans" cxnId="{92EFF009-63B1-435A-87CE-5C97435809AE}">
      <dgm:prSet/>
      <dgm:spPr/>
      <dgm:t>
        <a:bodyPr/>
        <a:lstStyle/>
        <a:p>
          <a:endParaRPr lang="en-US"/>
        </a:p>
      </dgm:t>
    </dgm:pt>
    <dgm:pt modelId="{6B2663E9-2D7D-4CC1-BB99-C0D651438F8D}" type="sibTrans" cxnId="{92EFF009-63B1-435A-87CE-5C97435809AE}">
      <dgm:prSet/>
      <dgm:spPr/>
      <dgm:t>
        <a:bodyPr/>
        <a:lstStyle/>
        <a:p>
          <a:endParaRPr lang="en-US"/>
        </a:p>
      </dgm:t>
    </dgm:pt>
    <dgm:pt modelId="{46A6600E-B289-45D8-984C-FEA69C9D3992}">
      <dgm:prSet/>
      <dgm:spPr/>
      <dgm:t>
        <a:bodyPr/>
        <a:lstStyle/>
        <a:p>
          <a:r>
            <a:rPr lang="en-US"/>
            <a:t>Goal is to provide immutable records of incoming/outgoing pharmaceuticals for each pharmacy. </a:t>
          </a:r>
        </a:p>
      </dgm:t>
    </dgm:pt>
    <dgm:pt modelId="{F7F70ACF-B72E-4456-BCBF-4FF44FFF863A}" type="parTrans" cxnId="{BF995844-D78F-457F-A01E-D12E97B5CEF6}">
      <dgm:prSet/>
      <dgm:spPr/>
      <dgm:t>
        <a:bodyPr/>
        <a:lstStyle/>
        <a:p>
          <a:endParaRPr lang="en-US"/>
        </a:p>
      </dgm:t>
    </dgm:pt>
    <dgm:pt modelId="{6B8893B4-AA9B-443C-A874-6BDA953B61D4}" type="sibTrans" cxnId="{BF995844-D78F-457F-A01E-D12E97B5CEF6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1EBB01E-2C42-468E-8BC7-D1E30FC9E359}">
      <dgm:prSet/>
      <dgm:spPr/>
      <dgm:t>
        <a:bodyPr/>
        <a:lstStyle/>
        <a:p>
          <a:r>
            <a:rPr lang="en-US"/>
            <a:t>Pharmacist logs incoming stock from distributor or outgoing prescription to patient. </a:t>
          </a:r>
        </a:p>
      </dgm:t>
    </dgm:pt>
    <dgm:pt modelId="{396853C9-B93E-477D-A8CA-A56E761DCBEB}" type="parTrans" cxnId="{EE0623F3-AEBA-43E6-8258-468D7F29C7FE}">
      <dgm:prSet/>
      <dgm:spPr/>
      <dgm:t>
        <a:bodyPr/>
        <a:lstStyle/>
        <a:p>
          <a:endParaRPr lang="en-US"/>
        </a:p>
      </dgm:t>
    </dgm:pt>
    <dgm:pt modelId="{59B33D94-4A3B-4EBA-BE26-0E4B6A87217E}" type="sibTrans" cxnId="{EE0623F3-AEBA-43E6-8258-468D7F29C7FE}">
      <dgm:prSet/>
      <dgm:spPr/>
      <dgm:t>
        <a:bodyPr/>
        <a:lstStyle/>
        <a:p>
          <a:endParaRPr lang="en-US"/>
        </a:p>
      </dgm:t>
    </dgm:pt>
    <dgm:pt modelId="{171E9FF1-82D5-43ED-987C-004E501BEE58}">
      <dgm:prSet/>
      <dgm:spPr/>
      <dgm:t>
        <a:bodyPr/>
        <a:lstStyle/>
        <a:p>
          <a:r>
            <a:rPr lang="en-US"/>
            <a:t>Other pharmacists acknowledge/approve transaction. </a:t>
          </a:r>
        </a:p>
      </dgm:t>
    </dgm:pt>
    <dgm:pt modelId="{A64AD1E8-37A0-4CB4-9A99-B24B409EE1BA}" type="parTrans" cxnId="{81E9EF95-0E11-4D81-94B7-9EB2D9E39678}">
      <dgm:prSet/>
      <dgm:spPr/>
      <dgm:t>
        <a:bodyPr/>
        <a:lstStyle/>
        <a:p>
          <a:endParaRPr lang="en-US"/>
        </a:p>
      </dgm:t>
    </dgm:pt>
    <dgm:pt modelId="{B01E87F0-8B39-4F7B-ACE6-7D33BF719122}" type="sibTrans" cxnId="{81E9EF95-0E11-4D81-94B7-9EB2D9E39678}">
      <dgm:prSet/>
      <dgm:spPr/>
      <dgm:t>
        <a:bodyPr/>
        <a:lstStyle/>
        <a:p>
          <a:endParaRPr lang="en-US"/>
        </a:p>
      </dgm:t>
    </dgm:pt>
    <dgm:pt modelId="{6502F332-768B-4464-BBC0-27AAD98959D4}">
      <dgm:prSet/>
      <dgm:spPr/>
      <dgm:t>
        <a:bodyPr/>
        <a:lstStyle/>
        <a:p>
          <a:r>
            <a:rPr lang="en-US"/>
            <a:t>Record is stored in all ledgers connected to channel.</a:t>
          </a:r>
        </a:p>
      </dgm:t>
    </dgm:pt>
    <dgm:pt modelId="{F1C8426E-D398-4415-ADDA-F57A579E6E04}" type="parTrans" cxnId="{1D5F79D2-35C3-4321-9804-51F7701B3AD7}">
      <dgm:prSet/>
      <dgm:spPr/>
      <dgm:t>
        <a:bodyPr/>
        <a:lstStyle/>
        <a:p>
          <a:endParaRPr lang="en-US"/>
        </a:p>
      </dgm:t>
    </dgm:pt>
    <dgm:pt modelId="{F9CDE885-FAB8-49F8-A7EC-740F435D6E32}" type="sibTrans" cxnId="{1D5F79D2-35C3-4321-9804-51F7701B3AD7}">
      <dgm:prSet/>
      <dgm:spPr/>
      <dgm:t>
        <a:bodyPr/>
        <a:lstStyle/>
        <a:p>
          <a:endParaRPr lang="en-US"/>
        </a:p>
      </dgm:t>
    </dgm:pt>
    <dgm:pt modelId="{EAA92149-DC89-4598-8EBC-0A25D6051F25}" type="pres">
      <dgm:prSet presAssocID="{6BD19F87-371C-491E-8821-4853C7FB396A}" presName="Name0" presStyleCnt="0">
        <dgm:presLayoutVars>
          <dgm:animLvl val="lvl"/>
          <dgm:resizeHandles val="exact"/>
        </dgm:presLayoutVars>
      </dgm:prSet>
      <dgm:spPr/>
    </dgm:pt>
    <dgm:pt modelId="{F4D5B863-4BF1-4663-B21B-A50A47BD8A3E}" type="pres">
      <dgm:prSet presAssocID="{3EC56B1D-EB30-4234-98E3-2A33CBB04C53}" presName="compositeNode" presStyleCnt="0">
        <dgm:presLayoutVars>
          <dgm:bulletEnabled val="1"/>
        </dgm:presLayoutVars>
      </dgm:prSet>
      <dgm:spPr/>
    </dgm:pt>
    <dgm:pt modelId="{75E816C3-D710-4C13-A4F4-AFCACBFD70D1}" type="pres">
      <dgm:prSet presAssocID="{3EC56B1D-EB30-4234-98E3-2A33CBB04C53}" presName="bgRect" presStyleLbl="bgAccFollowNode1" presStyleIdx="0" presStyleCnt="3"/>
      <dgm:spPr/>
    </dgm:pt>
    <dgm:pt modelId="{BD49D971-359E-4B23-8EBD-55726EFE6CF2}" type="pres">
      <dgm:prSet presAssocID="{E1757A59-54AC-40ED-AEA8-1A55D08000D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A307BF5D-FA32-4AFF-9129-7C8E8C9E23E8}" type="pres">
      <dgm:prSet presAssocID="{3EC56B1D-EB30-4234-98E3-2A33CBB04C53}" presName="bottomLine" presStyleLbl="alignNode1" presStyleIdx="1" presStyleCnt="6">
        <dgm:presLayoutVars/>
      </dgm:prSet>
      <dgm:spPr/>
    </dgm:pt>
    <dgm:pt modelId="{A08CF506-2B58-4934-99D0-5475FE6478CC}" type="pres">
      <dgm:prSet presAssocID="{3EC56B1D-EB30-4234-98E3-2A33CBB04C53}" presName="nodeText" presStyleLbl="bgAccFollowNode1" presStyleIdx="0" presStyleCnt="3">
        <dgm:presLayoutVars>
          <dgm:bulletEnabled val="1"/>
        </dgm:presLayoutVars>
      </dgm:prSet>
      <dgm:spPr/>
    </dgm:pt>
    <dgm:pt modelId="{3B4988C6-3170-4CF2-88A4-33F2F46FEB9C}" type="pres">
      <dgm:prSet presAssocID="{E1757A59-54AC-40ED-AEA8-1A55D08000D7}" presName="sibTrans" presStyleCnt="0"/>
      <dgm:spPr/>
    </dgm:pt>
    <dgm:pt modelId="{91158679-15C9-4721-9730-B6A227D22032}" type="pres">
      <dgm:prSet presAssocID="{20D9D0DA-ED68-408B-8E48-895025E9FC93}" presName="compositeNode" presStyleCnt="0">
        <dgm:presLayoutVars>
          <dgm:bulletEnabled val="1"/>
        </dgm:presLayoutVars>
      </dgm:prSet>
      <dgm:spPr/>
    </dgm:pt>
    <dgm:pt modelId="{71122142-E33C-4C76-A3BB-FFF674CD8E87}" type="pres">
      <dgm:prSet presAssocID="{20D9D0DA-ED68-408B-8E48-895025E9FC93}" presName="bgRect" presStyleLbl="bgAccFollowNode1" presStyleIdx="1" presStyleCnt="3"/>
      <dgm:spPr/>
    </dgm:pt>
    <dgm:pt modelId="{B3F56E0E-D529-494A-B4D6-C60C32AE643F}" type="pres">
      <dgm:prSet presAssocID="{BDF425A4-B14D-4858-9CBD-4400F3738A31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972DA5FC-0E87-43DF-A40E-C1CAB9E822EA}" type="pres">
      <dgm:prSet presAssocID="{20D9D0DA-ED68-408B-8E48-895025E9FC93}" presName="bottomLine" presStyleLbl="alignNode1" presStyleIdx="3" presStyleCnt="6">
        <dgm:presLayoutVars/>
      </dgm:prSet>
      <dgm:spPr/>
    </dgm:pt>
    <dgm:pt modelId="{DF67C18D-757D-4BFE-B166-C3BD52119385}" type="pres">
      <dgm:prSet presAssocID="{20D9D0DA-ED68-408B-8E48-895025E9FC93}" presName="nodeText" presStyleLbl="bgAccFollowNode1" presStyleIdx="1" presStyleCnt="3">
        <dgm:presLayoutVars>
          <dgm:bulletEnabled val="1"/>
        </dgm:presLayoutVars>
      </dgm:prSet>
      <dgm:spPr/>
    </dgm:pt>
    <dgm:pt modelId="{6D69CF79-5791-49D3-9169-48326918BCCF}" type="pres">
      <dgm:prSet presAssocID="{BDF425A4-B14D-4858-9CBD-4400F3738A31}" presName="sibTrans" presStyleCnt="0"/>
      <dgm:spPr/>
    </dgm:pt>
    <dgm:pt modelId="{3F08A0F8-C7B6-4CF1-8662-4EB693AB3B07}" type="pres">
      <dgm:prSet presAssocID="{46A6600E-B289-45D8-984C-FEA69C9D3992}" presName="compositeNode" presStyleCnt="0">
        <dgm:presLayoutVars>
          <dgm:bulletEnabled val="1"/>
        </dgm:presLayoutVars>
      </dgm:prSet>
      <dgm:spPr/>
    </dgm:pt>
    <dgm:pt modelId="{2A153105-5BBB-49FD-BA23-A60E81AC54B1}" type="pres">
      <dgm:prSet presAssocID="{46A6600E-B289-45D8-984C-FEA69C9D3992}" presName="bgRect" presStyleLbl="bgAccFollowNode1" presStyleIdx="2" presStyleCnt="3"/>
      <dgm:spPr/>
    </dgm:pt>
    <dgm:pt modelId="{C2837CEF-88C1-4D2E-8420-E638E8D34CB7}" type="pres">
      <dgm:prSet presAssocID="{6B8893B4-AA9B-443C-A874-6BDA953B61D4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861B0E3E-7B9B-4F9F-86C3-F7E48931B4C9}" type="pres">
      <dgm:prSet presAssocID="{46A6600E-B289-45D8-984C-FEA69C9D3992}" presName="bottomLine" presStyleLbl="alignNode1" presStyleIdx="5" presStyleCnt="6">
        <dgm:presLayoutVars/>
      </dgm:prSet>
      <dgm:spPr/>
    </dgm:pt>
    <dgm:pt modelId="{14D4BC93-2BF8-4672-B917-76D738674543}" type="pres">
      <dgm:prSet presAssocID="{46A6600E-B289-45D8-984C-FEA69C9D3992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F82EB907-A461-4C55-95DA-0A3C27E9F4E3}" type="presOf" srcId="{6BD19F87-371C-491E-8821-4853C7FB396A}" destId="{EAA92149-DC89-4598-8EBC-0A25D6051F25}" srcOrd="0" destOrd="0" presId="urn:microsoft.com/office/officeart/2016/7/layout/BasicLinearProcessNumbered"/>
    <dgm:cxn modelId="{92EFF009-63B1-435A-87CE-5C97435809AE}" srcId="{20D9D0DA-ED68-408B-8E48-895025E9FC93}" destId="{DA26831F-C0DD-4AE9-A785-7389F9A8F3AF}" srcOrd="0" destOrd="0" parTransId="{FC5BE334-8C28-43EE-B54A-2BBAFA008DFF}" sibTransId="{6B2663E9-2D7D-4CC1-BB99-C0D651438F8D}"/>
    <dgm:cxn modelId="{7DB2FC0F-0D94-4F50-AF53-343D74D14C90}" type="presOf" srcId="{BDF425A4-B14D-4858-9CBD-4400F3738A31}" destId="{B3F56E0E-D529-494A-B4D6-C60C32AE643F}" srcOrd="0" destOrd="0" presId="urn:microsoft.com/office/officeart/2016/7/layout/BasicLinearProcessNumbered"/>
    <dgm:cxn modelId="{B5464618-D411-41A6-8B9E-39B36197FEDE}" type="presOf" srcId="{171E9FF1-82D5-43ED-987C-004E501BEE58}" destId="{14D4BC93-2BF8-4672-B917-76D738674543}" srcOrd="0" destOrd="2" presId="urn:microsoft.com/office/officeart/2016/7/layout/BasicLinearProcessNumbered"/>
    <dgm:cxn modelId="{2E594F1A-70AF-4988-876F-6A78D46503E0}" type="presOf" srcId="{DA26831F-C0DD-4AE9-A785-7389F9A8F3AF}" destId="{DF67C18D-757D-4BFE-B166-C3BD52119385}" srcOrd="0" destOrd="1" presId="urn:microsoft.com/office/officeart/2016/7/layout/BasicLinearProcessNumbered"/>
    <dgm:cxn modelId="{2AC4B22D-6481-4F21-BDFC-EC6C7DAC51A9}" type="presOf" srcId="{46A6600E-B289-45D8-984C-FEA69C9D3992}" destId="{14D4BC93-2BF8-4672-B917-76D738674543}" srcOrd="1" destOrd="0" presId="urn:microsoft.com/office/officeart/2016/7/layout/BasicLinearProcessNumbered"/>
    <dgm:cxn modelId="{BF995844-D78F-457F-A01E-D12E97B5CEF6}" srcId="{6BD19F87-371C-491E-8821-4853C7FB396A}" destId="{46A6600E-B289-45D8-984C-FEA69C9D3992}" srcOrd="2" destOrd="0" parTransId="{F7F70ACF-B72E-4456-BCBF-4FF44FFF863A}" sibTransId="{6B8893B4-AA9B-443C-A874-6BDA953B61D4}"/>
    <dgm:cxn modelId="{9A204446-A033-4568-BE3C-191C6CEDF571}" srcId="{6BD19F87-371C-491E-8821-4853C7FB396A}" destId="{20D9D0DA-ED68-408B-8E48-895025E9FC93}" srcOrd="1" destOrd="0" parTransId="{763929A3-E9A7-4B68-8B18-2B5C69507BA6}" sibTransId="{BDF425A4-B14D-4858-9CBD-4400F3738A31}"/>
    <dgm:cxn modelId="{69D24A86-E49D-4830-B09C-453F17DAF8C2}" type="presOf" srcId="{E1757A59-54AC-40ED-AEA8-1A55D08000D7}" destId="{BD49D971-359E-4B23-8EBD-55726EFE6CF2}" srcOrd="0" destOrd="0" presId="urn:microsoft.com/office/officeart/2016/7/layout/BasicLinearProcessNumbered"/>
    <dgm:cxn modelId="{81E9EF95-0E11-4D81-94B7-9EB2D9E39678}" srcId="{46A6600E-B289-45D8-984C-FEA69C9D3992}" destId="{171E9FF1-82D5-43ED-987C-004E501BEE58}" srcOrd="1" destOrd="0" parTransId="{A64AD1E8-37A0-4CB4-9A99-B24B409EE1BA}" sibTransId="{B01E87F0-8B39-4F7B-ACE6-7D33BF719122}"/>
    <dgm:cxn modelId="{D8220296-6DBB-4814-9883-A18C8EDBF736}" srcId="{3EC56B1D-EB30-4234-98E3-2A33CBB04C53}" destId="{D2A97A97-B422-47CD-919F-E44BF8147424}" srcOrd="0" destOrd="0" parTransId="{7CFB6D1F-D663-4580-9542-C4AE9FD7A00C}" sibTransId="{539D2CE7-7C9E-4471-856E-57710E3179EB}"/>
    <dgm:cxn modelId="{228C1F98-A1BF-43CF-A945-F00DCFA5CFD0}" type="presOf" srcId="{6502F332-768B-4464-BBC0-27AAD98959D4}" destId="{14D4BC93-2BF8-4672-B917-76D738674543}" srcOrd="0" destOrd="3" presId="urn:microsoft.com/office/officeart/2016/7/layout/BasicLinearProcessNumbered"/>
    <dgm:cxn modelId="{D4A9A099-22DC-438E-B242-2C864D8C8E92}" type="presOf" srcId="{D2A97A97-B422-47CD-919F-E44BF8147424}" destId="{A08CF506-2B58-4934-99D0-5475FE6478CC}" srcOrd="0" destOrd="1" presId="urn:microsoft.com/office/officeart/2016/7/layout/BasicLinearProcessNumbered"/>
    <dgm:cxn modelId="{8D53CEA3-203E-44E7-9FA6-7D48AAD78E01}" type="presOf" srcId="{46A6600E-B289-45D8-984C-FEA69C9D3992}" destId="{2A153105-5BBB-49FD-BA23-A60E81AC54B1}" srcOrd="0" destOrd="0" presId="urn:microsoft.com/office/officeart/2016/7/layout/BasicLinearProcessNumbered"/>
    <dgm:cxn modelId="{B2F59FA4-1D36-4529-BD4E-79BE94DCD6D5}" type="presOf" srcId="{A1EBB01E-2C42-468E-8BC7-D1E30FC9E359}" destId="{14D4BC93-2BF8-4672-B917-76D738674543}" srcOrd="0" destOrd="1" presId="urn:microsoft.com/office/officeart/2016/7/layout/BasicLinearProcessNumbered"/>
    <dgm:cxn modelId="{DBB69FB4-FAB1-44A8-98C4-D23810C7DCFD}" type="presOf" srcId="{3EC56B1D-EB30-4234-98E3-2A33CBB04C53}" destId="{75E816C3-D710-4C13-A4F4-AFCACBFD70D1}" srcOrd="0" destOrd="0" presId="urn:microsoft.com/office/officeart/2016/7/layout/BasicLinearProcessNumbered"/>
    <dgm:cxn modelId="{D4C4E2C6-427F-4CE6-9F67-24073407FCC0}" type="presOf" srcId="{20D9D0DA-ED68-408B-8E48-895025E9FC93}" destId="{71122142-E33C-4C76-A3BB-FFF674CD8E87}" srcOrd="0" destOrd="0" presId="urn:microsoft.com/office/officeart/2016/7/layout/BasicLinearProcessNumbered"/>
    <dgm:cxn modelId="{67538DCE-F40E-476D-96DB-D4C5C872D3F5}" srcId="{6BD19F87-371C-491E-8821-4853C7FB396A}" destId="{3EC56B1D-EB30-4234-98E3-2A33CBB04C53}" srcOrd="0" destOrd="0" parTransId="{A96BEF7B-674C-4974-866C-FB77F412E6B3}" sibTransId="{E1757A59-54AC-40ED-AEA8-1A55D08000D7}"/>
    <dgm:cxn modelId="{1D5F79D2-35C3-4321-9804-51F7701B3AD7}" srcId="{46A6600E-B289-45D8-984C-FEA69C9D3992}" destId="{6502F332-768B-4464-BBC0-27AAD98959D4}" srcOrd="2" destOrd="0" parTransId="{F1C8426E-D398-4415-ADDA-F57A579E6E04}" sibTransId="{F9CDE885-FAB8-49F8-A7EC-740F435D6E32}"/>
    <dgm:cxn modelId="{C43454E6-A961-4BF5-B769-08FC4CD69EAC}" type="presOf" srcId="{20D9D0DA-ED68-408B-8E48-895025E9FC93}" destId="{DF67C18D-757D-4BFE-B166-C3BD52119385}" srcOrd="1" destOrd="0" presId="urn:microsoft.com/office/officeart/2016/7/layout/BasicLinearProcessNumbered"/>
    <dgm:cxn modelId="{EE0623F3-AEBA-43E6-8258-468D7F29C7FE}" srcId="{46A6600E-B289-45D8-984C-FEA69C9D3992}" destId="{A1EBB01E-2C42-468E-8BC7-D1E30FC9E359}" srcOrd="0" destOrd="0" parTransId="{396853C9-B93E-477D-A8CA-A56E761DCBEB}" sibTransId="{59B33D94-4A3B-4EBA-BE26-0E4B6A87217E}"/>
    <dgm:cxn modelId="{A91ADCF3-1788-4CFA-9B8A-FF8275664676}" type="presOf" srcId="{3EC56B1D-EB30-4234-98E3-2A33CBB04C53}" destId="{A08CF506-2B58-4934-99D0-5475FE6478CC}" srcOrd="1" destOrd="0" presId="urn:microsoft.com/office/officeart/2016/7/layout/BasicLinearProcessNumbered"/>
    <dgm:cxn modelId="{559370F7-CD20-4D46-ACFF-D82089B52290}" type="presOf" srcId="{6B8893B4-AA9B-443C-A874-6BDA953B61D4}" destId="{C2837CEF-88C1-4D2E-8420-E638E8D34CB7}" srcOrd="0" destOrd="0" presId="urn:microsoft.com/office/officeart/2016/7/layout/BasicLinearProcessNumbered"/>
    <dgm:cxn modelId="{5C6BF9DE-E229-4F3F-94D2-84D1431ACE56}" type="presParOf" srcId="{EAA92149-DC89-4598-8EBC-0A25D6051F25}" destId="{F4D5B863-4BF1-4663-B21B-A50A47BD8A3E}" srcOrd="0" destOrd="0" presId="urn:microsoft.com/office/officeart/2016/7/layout/BasicLinearProcessNumbered"/>
    <dgm:cxn modelId="{416D762A-41FB-4520-ACC1-C3E6251A1C2E}" type="presParOf" srcId="{F4D5B863-4BF1-4663-B21B-A50A47BD8A3E}" destId="{75E816C3-D710-4C13-A4F4-AFCACBFD70D1}" srcOrd="0" destOrd="0" presId="urn:microsoft.com/office/officeart/2016/7/layout/BasicLinearProcessNumbered"/>
    <dgm:cxn modelId="{4E6922D9-8A3C-4838-B6B7-66ABC8205170}" type="presParOf" srcId="{F4D5B863-4BF1-4663-B21B-A50A47BD8A3E}" destId="{BD49D971-359E-4B23-8EBD-55726EFE6CF2}" srcOrd="1" destOrd="0" presId="urn:microsoft.com/office/officeart/2016/7/layout/BasicLinearProcessNumbered"/>
    <dgm:cxn modelId="{78C04E94-A7FA-4007-A634-07001CB198CE}" type="presParOf" srcId="{F4D5B863-4BF1-4663-B21B-A50A47BD8A3E}" destId="{A307BF5D-FA32-4AFF-9129-7C8E8C9E23E8}" srcOrd="2" destOrd="0" presId="urn:microsoft.com/office/officeart/2016/7/layout/BasicLinearProcessNumbered"/>
    <dgm:cxn modelId="{26A52E25-D471-4B4D-931C-5789778DEBE7}" type="presParOf" srcId="{F4D5B863-4BF1-4663-B21B-A50A47BD8A3E}" destId="{A08CF506-2B58-4934-99D0-5475FE6478CC}" srcOrd="3" destOrd="0" presId="urn:microsoft.com/office/officeart/2016/7/layout/BasicLinearProcessNumbered"/>
    <dgm:cxn modelId="{2A087773-4C4B-487D-8E83-70BDE1CA47BB}" type="presParOf" srcId="{EAA92149-DC89-4598-8EBC-0A25D6051F25}" destId="{3B4988C6-3170-4CF2-88A4-33F2F46FEB9C}" srcOrd="1" destOrd="0" presId="urn:microsoft.com/office/officeart/2016/7/layout/BasicLinearProcessNumbered"/>
    <dgm:cxn modelId="{EF02F860-5027-4043-A852-C8D5127158B2}" type="presParOf" srcId="{EAA92149-DC89-4598-8EBC-0A25D6051F25}" destId="{91158679-15C9-4721-9730-B6A227D22032}" srcOrd="2" destOrd="0" presId="urn:microsoft.com/office/officeart/2016/7/layout/BasicLinearProcessNumbered"/>
    <dgm:cxn modelId="{8C49EA1E-5DA5-4915-A85D-BF76D8962712}" type="presParOf" srcId="{91158679-15C9-4721-9730-B6A227D22032}" destId="{71122142-E33C-4C76-A3BB-FFF674CD8E87}" srcOrd="0" destOrd="0" presId="urn:microsoft.com/office/officeart/2016/7/layout/BasicLinearProcessNumbered"/>
    <dgm:cxn modelId="{2C4D5365-4645-430A-9738-97DD54B1AE4C}" type="presParOf" srcId="{91158679-15C9-4721-9730-B6A227D22032}" destId="{B3F56E0E-D529-494A-B4D6-C60C32AE643F}" srcOrd="1" destOrd="0" presId="urn:microsoft.com/office/officeart/2016/7/layout/BasicLinearProcessNumbered"/>
    <dgm:cxn modelId="{E8DEC9E0-5885-4F21-A2E7-DF4FDDA22599}" type="presParOf" srcId="{91158679-15C9-4721-9730-B6A227D22032}" destId="{972DA5FC-0E87-43DF-A40E-C1CAB9E822EA}" srcOrd="2" destOrd="0" presId="urn:microsoft.com/office/officeart/2016/7/layout/BasicLinearProcessNumbered"/>
    <dgm:cxn modelId="{68539F13-C57B-434A-BEB7-221D21CFE241}" type="presParOf" srcId="{91158679-15C9-4721-9730-B6A227D22032}" destId="{DF67C18D-757D-4BFE-B166-C3BD52119385}" srcOrd="3" destOrd="0" presId="urn:microsoft.com/office/officeart/2016/7/layout/BasicLinearProcessNumbered"/>
    <dgm:cxn modelId="{74818B70-F4B3-4648-801B-7F54EBF3F4DB}" type="presParOf" srcId="{EAA92149-DC89-4598-8EBC-0A25D6051F25}" destId="{6D69CF79-5791-49D3-9169-48326918BCCF}" srcOrd="3" destOrd="0" presId="urn:microsoft.com/office/officeart/2016/7/layout/BasicLinearProcessNumbered"/>
    <dgm:cxn modelId="{ED7464B1-70FF-4E50-BEFC-6221B6876593}" type="presParOf" srcId="{EAA92149-DC89-4598-8EBC-0A25D6051F25}" destId="{3F08A0F8-C7B6-4CF1-8662-4EB693AB3B07}" srcOrd="4" destOrd="0" presId="urn:microsoft.com/office/officeart/2016/7/layout/BasicLinearProcessNumbered"/>
    <dgm:cxn modelId="{FFAE2A0A-1500-4244-BACB-3B7853A42270}" type="presParOf" srcId="{3F08A0F8-C7B6-4CF1-8662-4EB693AB3B07}" destId="{2A153105-5BBB-49FD-BA23-A60E81AC54B1}" srcOrd="0" destOrd="0" presId="urn:microsoft.com/office/officeart/2016/7/layout/BasicLinearProcessNumbered"/>
    <dgm:cxn modelId="{50D6B3D0-F033-4F8C-BB74-388CC6E33B9F}" type="presParOf" srcId="{3F08A0F8-C7B6-4CF1-8662-4EB693AB3B07}" destId="{C2837CEF-88C1-4D2E-8420-E638E8D34CB7}" srcOrd="1" destOrd="0" presId="urn:microsoft.com/office/officeart/2016/7/layout/BasicLinearProcessNumbered"/>
    <dgm:cxn modelId="{6973FC46-74C1-4195-8EAF-F89FBF2A6250}" type="presParOf" srcId="{3F08A0F8-C7B6-4CF1-8662-4EB693AB3B07}" destId="{861B0E3E-7B9B-4F9F-86C3-F7E48931B4C9}" srcOrd="2" destOrd="0" presId="urn:microsoft.com/office/officeart/2016/7/layout/BasicLinearProcessNumbered"/>
    <dgm:cxn modelId="{D2A0E2E1-B86B-480C-9690-59E3FF5E6625}" type="presParOf" srcId="{3F08A0F8-C7B6-4CF1-8662-4EB693AB3B07}" destId="{14D4BC93-2BF8-4672-B917-76D73867454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816C3-D710-4C13-A4F4-AFCACBFD70D1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Organizations will be different Pharmacies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May result in multiple organizations within one hospital system.</a:t>
          </a:r>
        </a:p>
      </dsp:txBody>
      <dsp:txXfrm>
        <a:off x="0" y="1653508"/>
        <a:ext cx="3286125" cy="2610802"/>
      </dsp:txXfrm>
    </dsp:sp>
    <dsp:sp modelId="{BD49D971-359E-4B23-8EBD-55726EFE6CF2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A307BF5D-FA32-4AFF-9129-7C8E8C9E23E8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122142-E33C-4C76-A3BB-FFF674CD8E87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Peers will be managed by Pharmacies themselves.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Hyperledger Fabric is a private, permissioned blockchain, so trust in administrators is assumed and new participants must be approved to join network.</a:t>
          </a:r>
        </a:p>
      </dsp:txBody>
      <dsp:txXfrm>
        <a:off x="3614737" y="1653508"/>
        <a:ext cx="3286125" cy="2610802"/>
      </dsp:txXfrm>
    </dsp:sp>
    <dsp:sp modelId="{B3F56E0E-D529-494A-B4D6-C60C32AE643F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972DA5FC-0E87-43DF-A40E-C1CAB9E822EA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A153105-5BBB-49FD-BA23-A60E81AC54B1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is to provide immutable records of incoming/outgoing pharmaceuticals for each pharmacy.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Pharmacist logs incoming stock from distributor or outgoing prescription to patient.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Other pharmacists acknowledge/approve transaction.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Record is stored in all ledgers connected to channel.</a:t>
          </a:r>
        </a:p>
      </dsp:txBody>
      <dsp:txXfrm>
        <a:off x="7229475" y="1653508"/>
        <a:ext cx="3286125" cy="2610802"/>
      </dsp:txXfrm>
    </dsp:sp>
    <dsp:sp modelId="{C2837CEF-88C1-4D2E-8420-E638E8D34CB7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861B0E3E-7B9B-4F9F-86C3-F7E48931B4C9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32FC8-3282-C44D-F69E-ACFFE89BD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B9608-8E20-9937-F58B-859A79194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8C30-8AE7-E0E4-A9B9-59B989B2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B83D-619E-1EB5-A2EE-275A6C20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C6CD3-1B95-9E41-FD1F-C18AA753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0DF8-711F-AAC0-A4C8-358D60961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237DB-4DAB-EE32-504B-6BFDBC070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D5EFE-940A-4ABE-5228-EE9B84D6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6FDB0-0AA6-394B-A1AD-FEE7E295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67489-8CFB-F1D0-6CB2-0FAA7B40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F0586-0348-48C7-9729-E48FCD81B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286D7-1D05-E5CA-FADD-0CD91D554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7ED15-C83A-CDAC-E491-B2B7B768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24AE1-0955-C641-810D-7C346C537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18C3D-D5B6-8B05-0248-FAEDCB835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4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9999-BC7C-9E4E-2775-223D7314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77E16-9634-7188-5277-67FC264B5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E2269-36EA-8D59-85BF-C42ED545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6D370-1453-2CAC-6EF9-F6298ED4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B21D3-F8BB-EEC6-07E6-B95F16CD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4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B03F4-C2B4-B17A-6481-6DD81123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3900-7164-5C1D-6F14-F6DE5F5E8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39469-D840-97D0-4523-94B706C7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F461C-BA42-F48B-F4AB-01EABF7B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36B05-1087-789E-14D6-B52991B3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0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3852-D74E-F15B-2496-863C4EE7E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0374-A9EC-49DE-C694-A97BAEA4C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69205B-35DE-0DC1-389D-FD74FEA20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C0EFE-B6BB-2D87-4487-DF8FB6A1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5363F-5264-C21C-92DF-095DB6E8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F5219-8B42-1CA3-C7AD-250DB80D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0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63115-D6BC-453F-401C-9539FEB33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A0E28-39B7-016B-327F-AA53175B4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5836D-88FA-2378-F360-3AD40B2F0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A7CF8-543A-0D1B-880B-8A1A0B9E6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7DF86-155B-4C71-AAC9-E9BDC5F58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A8D97-4FF6-B3E1-7B4E-6F715814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92991F-2431-F4E6-74A2-C4D00DAC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3D991-D0FC-76D9-1C73-26E5486A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0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05CB-93AF-6B34-DCDA-16B0ABA2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65585A-529B-F7A1-C551-58D731DA7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D93ED-881C-E1E8-0515-7E7752FC1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F88C0B-0C38-D5F9-70A1-DC84A2729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FC26E-BC75-CC75-D6EF-E598EC1B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7C35BE-2397-61B5-A93F-C1AB4ABD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FC34B-EB45-9804-0834-5D1F14E1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8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8B7D-DF04-9620-A1E6-DD579E534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24FD-5EFF-D1E0-FAA3-2F0DB31EF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44F6FB-6153-C912-8255-3114D0FE8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4889F-25E9-0A9D-8F82-EAD3096A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C1203-DE82-2A3D-FE6B-74ED42C6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98802-1F0A-BD6C-3C60-A557E483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9B0F-D2C0-A3B9-669D-7CE34E27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CC529D-69F5-3338-2844-9C58D0685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707A5-4475-3617-EB0D-27B38C04B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42862-615A-7D60-C999-45898C72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5ED79-E6DF-2526-565C-0318FC81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D7F56-A0CB-AA8A-3246-134AAF89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8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937FD-E719-3F48-52BB-E5F6C1B37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90E4-0C6B-DC8B-1558-2C8C1AC48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74396-38A0-4D8F-A2DF-65FFC45BA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31B6-CE86-4AC3-9140-EFDC187EE5D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C9214-D91E-236F-94A1-84AC25076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C75E4-FA05-C3A5-FF45-49EF79852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D3274-2E41-4FD5-AA1F-D57DADB82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A6CB-3F61-AB58-7C05-3EF890FCA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Distributed Pharmaceutical Supply Management Using Hyperledger Fabric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D88FF-E22E-096D-B1E2-BBA7E4FC81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Travis Nilest</a:t>
            </a:r>
          </a:p>
          <a:p>
            <a:r>
              <a:rPr lang="en-US" dirty="0"/>
              <a:t>CS395</a:t>
            </a:r>
          </a:p>
        </p:txBody>
      </p:sp>
    </p:spTree>
    <p:extLst>
      <p:ext uri="{BB962C8B-B14F-4D97-AF65-F5344CB8AC3E}">
        <p14:creationId xmlns:p14="http://schemas.microsoft.com/office/powerpoint/2010/main" val="320398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8BFA6E-8C32-7076-DC78-E42444211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Background – Why Blockchain?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EC3E404-01BB-78F1-80CF-D0C441B8FE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3" b="-9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B699-1ED7-62D1-1E02-119AD4BF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Traditional Centralized data management systems in healthcare have a couple of glaring limitations:</a:t>
            </a:r>
          </a:p>
          <a:p>
            <a:pPr lvl="1"/>
            <a:r>
              <a:rPr lang="en-US" sz="1400">
                <a:solidFill>
                  <a:srgbClr val="FFFFFF"/>
                </a:solidFill>
              </a:rPr>
              <a:t>A single point of failure. This takes a large amount of money/resources to overcome.</a:t>
            </a:r>
          </a:p>
          <a:p>
            <a:pPr lvl="1"/>
            <a:r>
              <a:rPr lang="en-US" sz="1400">
                <a:solidFill>
                  <a:srgbClr val="FFFFFF"/>
                </a:solidFill>
              </a:rPr>
              <a:t>Records are only available in network and the process of transferring information out of that network is confusing and tedious.</a:t>
            </a:r>
          </a:p>
          <a:p>
            <a:r>
              <a:rPr lang="en-US" sz="1400">
                <a:solidFill>
                  <a:srgbClr val="FFFFFF"/>
                </a:solidFill>
              </a:rPr>
              <a:t>Distributed recordkeeping using blockchain infrastructure allows for both of these limitations to be overcome</a:t>
            </a:r>
          </a:p>
          <a:p>
            <a:pPr lvl="1"/>
            <a:r>
              <a:rPr lang="en-US" sz="1400">
                <a:solidFill>
                  <a:srgbClr val="FFFFFF"/>
                </a:solidFill>
              </a:rPr>
              <a:t>Distributed ledger maintains a copy across each participating organization.</a:t>
            </a:r>
          </a:p>
          <a:p>
            <a:pPr lvl="1"/>
            <a:r>
              <a:rPr lang="en-US" sz="1400">
                <a:solidFill>
                  <a:srgbClr val="FFFFFF"/>
                </a:solidFill>
              </a:rPr>
              <a:t>Network architecture facilitates direct information transactions between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78678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53A0-65D0-BC31-6096-4A09D45FF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Generalized Network Structure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5711702-F382-C1E6-4EA7-62835F74E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Channel – allows for participating orgs to secretly communicate with each other.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Peer – a node that stores all transactions that occur on any channels its joined to.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100" dirty="0"/>
              <a:t>Peers also participate in consensus (all parties agreeing to information in ledger being correct).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Order – responsible for ordering transactions, organizing them into “blocks”, then distributing those transaction blocks to all peers on a channel.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Certificate Authority (CA) – manages user certificate ID’s and permissions.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/>
              <a:t>Client – application that interacts with blockchain network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100" dirty="0" err="1"/>
              <a:t>Chaincode</a:t>
            </a:r>
            <a:r>
              <a:rPr lang="en-US" sz="1100" dirty="0"/>
              <a:t> – code written in Go, </a:t>
            </a:r>
            <a:r>
              <a:rPr lang="en-US" sz="1100" dirty="0" err="1"/>
              <a:t>Javascript</a:t>
            </a:r>
            <a:r>
              <a:rPr lang="en-US" sz="1100" dirty="0"/>
              <a:t>, or Typescript that is deployed directly to a channel.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Placeholder 20" descr="Diagram&#10;&#10;Description automatically generated">
            <a:extLst>
              <a:ext uri="{FF2B5EF4-FFF2-40B4-BE49-F238E27FC236}">
                <a16:creationId xmlns:a16="http://schemas.microsoft.com/office/drawing/2014/main" id="{8A6E1388-69EE-EDF9-2BE1-54BC296F233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6" t="-1875" r="-1210" b="-298"/>
          <a:stretch/>
        </p:blipFill>
        <p:spPr>
          <a:xfrm>
            <a:off x="5405862" y="936629"/>
            <a:ext cx="6019331" cy="498149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73963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9B0A0D7-2CED-A478-5F79-3087680ACC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1931" b="38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C97EC6-9C73-3117-9247-DABE5409B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Pharmacy Management Structure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23C0CE-AFF7-5D60-22B0-DB59B09054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7424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4293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9C27EF54248B48AFD9FE81D366BFF0" ma:contentTypeVersion="13" ma:contentTypeDescription="Create a new document." ma:contentTypeScope="" ma:versionID="7ef25e22bcc899ad2b6886fc2de71278">
  <xsd:schema xmlns:xsd="http://www.w3.org/2001/XMLSchema" xmlns:xs="http://www.w3.org/2001/XMLSchema" xmlns:p="http://schemas.microsoft.com/office/2006/metadata/properties" xmlns:ns3="0359d1f5-36d0-4b32-9555-c11647c84c3d" xmlns:ns4="27fef312-df70-4722-88f4-6a2f45f552ab" targetNamespace="http://schemas.microsoft.com/office/2006/metadata/properties" ma:root="true" ma:fieldsID="1a900579df04ba70d2ccc0656d3a1a91" ns3:_="" ns4:_="">
    <xsd:import namespace="0359d1f5-36d0-4b32-9555-c11647c84c3d"/>
    <xsd:import namespace="27fef312-df70-4722-88f4-6a2f45f552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59d1f5-36d0-4b32-9555-c11647c84c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ef312-df70-4722-88f4-6a2f45f552a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1BC71A-1F16-426B-BAFF-DA59DC8688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0BE88A-2116-4DF0-A2F1-1CA6C4A1D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59d1f5-36d0-4b32-9555-c11647c84c3d"/>
    <ds:schemaRef ds:uri="27fef312-df70-4722-88f4-6a2f45f552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027E33-C652-4C29-9519-E7258147BFE7}">
  <ds:schemaRefs>
    <ds:schemaRef ds:uri="http://purl.org/dc/elements/1.1/"/>
    <ds:schemaRef ds:uri="http://schemas.microsoft.com/office/2006/metadata/properties"/>
    <ds:schemaRef ds:uri="27fef312-df70-4722-88f4-6a2f45f552a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359d1f5-36d0-4b32-9555-c11647c84c3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313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Distributed Pharmaceutical Supply Management Using Hyperledger Fabric</vt:lpstr>
      <vt:lpstr>Background – Why Blockchain?</vt:lpstr>
      <vt:lpstr>Generalized Network Structure</vt:lpstr>
      <vt:lpstr>Pharmacy Management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Pharmaceutical Supply Management Using Hyperledger Fabric</dc:title>
  <dc:creator>Nilest, Travis E.</dc:creator>
  <cp:lastModifiedBy>Nilest, Travis E.</cp:lastModifiedBy>
  <cp:revision>2</cp:revision>
  <dcterms:created xsi:type="dcterms:W3CDTF">2022-11-07T15:57:10Z</dcterms:created>
  <dcterms:modified xsi:type="dcterms:W3CDTF">2022-11-14T15:38:19Z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0x010100A29C27EF54248B48AFD9FE81D366BFF0</vt:lpwstr>
  </property>
</Properties>
</file>